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77" r:id="rId2"/>
    <p:sldMasterId id="2147483682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7" r:id="rId11"/>
    <p:sldId id="263" r:id="rId1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660"/>
  </p:normalViewPr>
  <p:slideViewPr>
    <p:cSldViewPr snapToGrid="0">
      <p:cViewPr varScale="1">
        <p:scale>
          <a:sx n="77" d="100"/>
          <a:sy n="77" d="100"/>
        </p:scale>
        <p:origin x="-90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TIF>
</file>

<file path=ppt/media/image4.TIF>
</file>

<file path=ppt/media/image5.TIF>
</file>

<file path=ppt/media/image5.png>
</file>

<file path=ppt/media/image6.png>
</file>

<file path=ppt/media/image7.TIF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xmlns="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2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xmlns="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l">
              <a:defRPr sz="45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xmlns="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5C0E10-5975-4C22-84B2-3134E97ACD0E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xmlns="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xmlns="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2A3E4B-5B65-4066-8AE0-26591EAFC6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184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401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3" y="2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620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5516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83268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8607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3362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2093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6846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43428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2" y="762000"/>
            <a:ext cx="5686425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64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xmlns="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2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xmlns="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5C0E10-5975-4C22-84B2-3134E97ACD0E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xmlns="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xmlns="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2A3E4B-5B65-4066-8AE0-26591EAFC6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861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5C0E10-5975-4C22-84B2-3134E97ACD0E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2A3E4B-5B65-4066-8AE0-26591EAFC6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5C0E10-5975-4C22-84B2-3134E97ACD0E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2A3E4B-5B65-4066-8AE0-26591EAFC6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427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xmlns="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2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xmlns="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xmlns="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xmlns="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xmlns="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466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xmlns="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2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xmlns="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xmlns="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xmlns="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673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967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175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3" y="2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1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xmlns="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9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C0E10-5975-4C22-84B2-3134E97ACD0E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4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A3E4B-5B65-4066-8AE0-26591EAFC6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56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xmlns="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9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4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5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 kern="1200" baseline="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3600" b="1" kern="1200" baseline="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7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8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5FE8ED0-8C14-42B6-819D-E3C61C53E214}" type="datetimeFigureOut">
              <a:rPr lang="zh-CN" altLang="en-US" smtClean="0"/>
              <a:t>2020/11/29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F71341F-6314-4C48-A93B-03B7EDB5451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390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xmlns="" id="{08E13FA2-C78E-416E-ABD0-D57811A8E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4000" dirty="0"/>
              <a:t>第</a:t>
            </a:r>
            <a:r>
              <a:rPr lang="en-US" altLang="zh-CN" sz="4000" dirty="0"/>
              <a:t>7</a:t>
            </a:r>
            <a:r>
              <a:rPr lang="zh-CN" altLang="en-US" sz="4000" dirty="0"/>
              <a:t>课时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sz="4800" dirty="0"/>
              <a:t>等腰三角形与分类讨论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9035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2C16047E-FA0C-4E5B-8977-A35F73F8669C}"/>
              </a:ext>
            </a:extLst>
          </p:cNvPr>
          <p:cNvSpPr txBox="1"/>
          <p:nvPr/>
        </p:nvSpPr>
        <p:spPr>
          <a:xfrm>
            <a:off x="736600" y="547207"/>
            <a:ext cx="7480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一、底和腰不确定时讨论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3D8006CF-28FE-4D3F-BE82-A963A49EE521}"/>
              </a:ext>
            </a:extLst>
          </p:cNvPr>
          <p:cNvSpPr txBox="1"/>
          <p:nvPr/>
        </p:nvSpPr>
        <p:spPr>
          <a:xfrm>
            <a:off x="736600" y="1816899"/>
            <a:ext cx="79565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等腰三角形两边长分别为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8,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则这个等腰三角形的周长为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________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1E97A4B1-FCB9-4990-BD40-5D37F903E68C}"/>
              </a:ext>
            </a:extLst>
          </p:cNvPr>
          <p:cNvSpPr txBox="1"/>
          <p:nvPr/>
        </p:nvSpPr>
        <p:spPr>
          <a:xfrm>
            <a:off x="844549" y="3621038"/>
            <a:ext cx="78486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 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等腰三角形两边长分别为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10,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则这个等腰三角形的周长为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_______.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kumimoji="0" lang="zh-CN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D4188AA5-A103-4CFB-9847-55800D1BDDB3}"/>
              </a:ext>
            </a:extLst>
          </p:cNvPr>
          <p:cNvSpPr txBox="1"/>
          <p:nvPr/>
        </p:nvSpPr>
        <p:spPr>
          <a:xfrm>
            <a:off x="5981700" y="2264663"/>
            <a:ext cx="223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20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22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　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0B4660E1-6AD9-4E0F-9687-15371939E647}"/>
              </a:ext>
            </a:extLst>
          </p:cNvPr>
          <p:cNvSpPr txBox="1"/>
          <p:nvPr/>
        </p:nvSpPr>
        <p:spPr>
          <a:xfrm>
            <a:off x="6794500" y="4030702"/>
            <a:ext cx="16065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6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25</a:t>
            </a:r>
            <a:r>
              <a:rPr kumimoji="0" lang="zh-CN" altLang="zh-CN" sz="36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　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1572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57DFD998-FD09-48C3-AAF5-8DB8267CB2FA}"/>
              </a:ext>
            </a:extLst>
          </p:cNvPr>
          <p:cNvSpPr txBox="1"/>
          <p:nvPr/>
        </p:nvSpPr>
        <p:spPr>
          <a:xfrm>
            <a:off x="787400" y="392792"/>
            <a:ext cx="68897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二、底角和顶角不确定时讨论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CA9794B9-3E48-4467-B6F5-66271E650FE5}"/>
              </a:ext>
            </a:extLst>
          </p:cNvPr>
          <p:cNvSpPr txBox="1"/>
          <p:nvPr/>
        </p:nvSpPr>
        <p:spPr>
          <a:xfrm>
            <a:off x="692150" y="1524799"/>
            <a:ext cx="79819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等腰三角形的一个角为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80°,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则等腰三角形的底角的度数为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_______________.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8C5C705F-EF77-42BB-A9BA-E0A53B5EBCC4}"/>
              </a:ext>
            </a:extLst>
          </p:cNvPr>
          <p:cNvSpPr txBox="1"/>
          <p:nvPr/>
        </p:nvSpPr>
        <p:spPr>
          <a:xfrm>
            <a:off x="692150" y="3906788"/>
            <a:ext cx="75628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 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等腰三角形的一个角为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96°,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则等腰三角形的底角的度数为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________.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kumimoji="0" lang="zh-CN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AFE18A83-9E44-49C8-B859-986C5351643B}"/>
              </a:ext>
            </a:extLst>
          </p:cNvPr>
          <p:cNvSpPr txBox="1"/>
          <p:nvPr/>
        </p:nvSpPr>
        <p:spPr>
          <a:xfrm>
            <a:off x="1003300" y="2577584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　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80°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50°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　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25CFF1FC-0B9A-4432-8DF4-1869DEE663FD}"/>
              </a:ext>
            </a:extLst>
          </p:cNvPr>
          <p:cNvSpPr txBox="1"/>
          <p:nvPr/>
        </p:nvSpPr>
        <p:spPr>
          <a:xfrm>
            <a:off x="6134100" y="4412734"/>
            <a:ext cx="1384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6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42°</a:t>
            </a:r>
            <a:r>
              <a:rPr kumimoji="0" lang="zh-CN" altLang="zh-CN" sz="3600" b="1" i="0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　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9518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3B35660E-07DF-4B6C-8836-38D4869D2CEC}"/>
              </a:ext>
            </a:extLst>
          </p:cNvPr>
          <p:cNvSpPr txBox="1"/>
          <p:nvPr/>
        </p:nvSpPr>
        <p:spPr>
          <a:xfrm>
            <a:off x="1041400" y="2181989"/>
            <a:ext cx="68516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若等腰三角形一腰上的高与另一腰的夹角等于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则此三角形的顶角为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_______________.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4675F31C-665C-41A9-B70D-4E803A497636}"/>
              </a:ext>
            </a:extLst>
          </p:cNvPr>
          <p:cNvSpPr txBox="1"/>
          <p:nvPr/>
        </p:nvSpPr>
        <p:spPr>
          <a:xfrm>
            <a:off x="3352800" y="3155950"/>
            <a:ext cx="41211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60°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120°</a:t>
            </a:r>
            <a:endParaRPr lang="zh-CN" altLang="en-US" sz="3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CBA5E4E7-E2D5-4A83-A502-B33F0F777F85}"/>
              </a:ext>
            </a:extLst>
          </p:cNvPr>
          <p:cNvSpPr txBox="1"/>
          <p:nvPr/>
        </p:nvSpPr>
        <p:spPr>
          <a:xfrm>
            <a:off x="603250" y="202788"/>
            <a:ext cx="6261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三、形状不确定时讨论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015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33.jpeg">
            <a:extLst>
              <a:ext uri="{FF2B5EF4-FFF2-40B4-BE49-F238E27FC236}">
                <a16:creationId xmlns:a16="http://schemas.microsoft.com/office/drawing/2014/main" xmlns="" id="{09DC584D-5F5B-41E6-8913-B841D6455A8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32704" y="1838146"/>
            <a:ext cx="3789046" cy="21782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755E4A22-7DB1-4B3C-A50B-EEF0CD961C68}"/>
              </a:ext>
            </a:extLst>
          </p:cNvPr>
          <p:cNvSpPr txBox="1"/>
          <p:nvPr/>
        </p:nvSpPr>
        <p:spPr>
          <a:xfrm>
            <a:off x="387350" y="849119"/>
            <a:ext cx="8204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6.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已知非</a:t>
            </a:r>
            <a:r>
              <a:rPr lang="en-US" altLang="zh-CN" sz="36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,∠A=45°,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高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CE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所在的直线交于点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H,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∠BHC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的度数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.(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画图解答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2F31D73E-02F9-4BF0-9ADF-A47E30389E92}"/>
              </a:ext>
            </a:extLst>
          </p:cNvPr>
          <p:cNvSpPr txBox="1"/>
          <p:nvPr/>
        </p:nvSpPr>
        <p:spPr>
          <a:xfrm>
            <a:off x="161925" y="3517845"/>
            <a:ext cx="85280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:(1)△ABC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是锐角三角形时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1,∠ABD=90°-45°=45°,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∴∠BHC=∠ABD+∠BEC=45°+90°=135°;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(2)△ABC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是钝角三角形时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∵∠A+∠ACE=90°,∠BHC+∠HCD=90°,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∴∠BHC=∠A=45°.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14F86F0E-F7BB-4008-9EDF-C7FC4AF31CA6}"/>
              </a:ext>
            </a:extLst>
          </p:cNvPr>
          <p:cNvSpPr txBox="1"/>
          <p:nvPr/>
        </p:nvSpPr>
        <p:spPr>
          <a:xfrm>
            <a:off x="603250" y="202788"/>
            <a:ext cx="6261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三、形状不确定时讨论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48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84C7C298-F549-494A-A631-D1BE572BB10F}"/>
              </a:ext>
            </a:extLst>
          </p:cNvPr>
          <p:cNvSpPr txBox="1"/>
          <p:nvPr/>
        </p:nvSpPr>
        <p:spPr>
          <a:xfrm>
            <a:off x="503828" y="814153"/>
            <a:ext cx="81363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7.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等腰三角形一腰上的高等于腰长的一半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求等腰三角形的顶角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.(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画图解答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34.jpeg">
            <a:extLst>
              <a:ext uri="{FF2B5EF4-FFF2-40B4-BE49-F238E27FC236}">
                <a16:creationId xmlns:a16="http://schemas.microsoft.com/office/drawing/2014/main" xmlns="" id="{7E58B0F4-A481-433D-BB63-656023238F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438140" y="2734804"/>
            <a:ext cx="3568700" cy="16920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xmlns="" id="{035E1AA9-699F-44F8-8F59-B026C59027DC}"/>
                  </a:ext>
                </a:extLst>
              </p:cNvPr>
              <p:cNvSpPr txBox="1"/>
              <p:nvPr/>
            </p:nvSpPr>
            <p:spPr>
              <a:xfrm>
                <a:off x="0" y="1921148"/>
                <a:ext cx="9516291" cy="50115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:(1)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△ABC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是锐角三角形时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即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BD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在三角形内部时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∵BD=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AB,∠ADB=90°,</a:t>
                </a: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∴∠A=30°;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(2)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△ABC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是钝角三角形时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即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BD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在三角形外部时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∵BD=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AB,∠ADB=90°,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spc="-130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∴∠DAB=30°,∠BAC=180°-∠DAB=30°=150°.</a:t>
                </a:r>
                <a:endParaRPr lang="zh-CN" altLang="zh-CN" sz="1100" spc="-13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035E1AA9-699F-44F8-8F59-B026C59027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921148"/>
                <a:ext cx="9516291" cy="5011500"/>
              </a:xfrm>
              <a:prstGeom prst="rect">
                <a:avLst/>
              </a:prstGeom>
              <a:blipFill>
                <a:blip r:embed="rId3"/>
                <a:stretch>
                  <a:fillRect l="-1922" t="-1825" b="-36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F6D23BDA-C737-4092-A2A0-3BB8FCA9D3CF}"/>
              </a:ext>
            </a:extLst>
          </p:cNvPr>
          <p:cNvSpPr txBox="1"/>
          <p:nvPr/>
        </p:nvSpPr>
        <p:spPr>
          <a:xfrm>
            <a:off x="603250" y="202788"/>
            <a:ext cx="6261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三、形状不确定时讨论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025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F13F5AA0-138B-45CA-AF3D-979AD8551F45}"/>
              </a:ext>
            </a:extLst>
          </p:cNvPr>
          <p:cNvSpPr txBox="1"/>
          <p:nvPr/>
        </p:nvSpPr>
        <p:spPr>
          <a:xfrm>
            <a:off x="482600" y="807392"/>
            <a:ext cx="784225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8.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等腰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,AB=AC,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的垂直平分线与边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所在直线相交所得锐角为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求等腰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的底角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的度数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画图解答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35.jpeg">
            <a:extLst>
              <a:ext uri="{FF2B5EF4-FFF2-40B4-BE49-F238E27FC236}">
                <a16:creationId xmlns:a16="http://schemas.microsoft.com/office/drawing/2014/main" xmlns="" id="{0A460986-8EDD-4776-B847-9882CE0001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040630" y="3869525"/>
            <a:ext cx="4103370" cy="176339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xmlns="" id="{01DC9A69-8533-4435-8EEF-AC9DE2156C21}"/>
                  </a:ext>
                </a:extLst>
              </p:cNvPr>
              <p:cNvSpPr txBox="1"/>
              <p:nvPr/>
            </p:nvSpPr>
            <p:spPr>
              <a:xfrm>
                <a:off x="202474" y="3223666"/>
                <a:ext cx="8941526" cy="31059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解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:(1)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△ABC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是锐角三角形时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DE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与线段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AC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相交时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1,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∵DE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是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</a:t>
                </a:r>
                <a:r>
                  <a:rPr lang="zh-CN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的垂直平分线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∠AED=40</a:t>
                </a:r>
                <a:r>
                  <a:rPr lang="en-US" altLang="zh-CN" sz="3600" b="1" dirty="0" smtClean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°,∴∠</a:t>
                </a:r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A=50°,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∵AB=AC,∴∠ABC=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sz="3600" b="1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US" altLang="zh-CN" sz="3600" b="1" dirty="0">
                    <a:solidFill>
                      <a:srgbClr val="FF0000"/>
                    </a:solidFill>
                    <a:effectLst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(180°-∠A)=65°;</a:t>
                </a:r>
                <a:endParaRPr lang="zh-CN" altLang="zh-CN" sz="1100" dirty="0">
                  <a:solidFill>
                    <a:srgbClr val="FF0000"/>
                  </a:solidFill>
                  <a:effectLst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1DC9A69-8533-4435-8EEF-AC9DE2156C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474" y="3223666"/>
                <a:ext cx="8941526" cy="3105915"/>
              </a:xfrm>
              <a:prstGeom prst="rect">
                <a:avLst/>
              </a:prstGeom>
              <a:blipFill>
                <a:blip r:embed="rId3"/>
                <a:stretch>
                  <a:fillRect l="-2045" t="-3143" b="-17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D7B322B2-F510-48C9-9921-86349386FFA2}"/>
              </a:ext>
            </a:extLst>
          </p:cNvPr>
          <p:cNvSpPr txBox="1"/>
          <p:nvPr/>
        </p:nvSpPr>
        <p:spPr>
          <a:xfrm>
            <a:off x="603250" y="202788"/>
            <a:ext cx="6261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三、形状不确定时讨论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xmlns="" id="{E49BD6B2-8889-493C-82E4-98F0F1F3EDB2}"/>
                  </a:ext>
                </a:extLst>
              </p:cNvPr>
              <p:cNvSpPr txBox="1"/>
              <p:nvPr/>
            </p:nvSpPr>
            <p:spPr>
              <a:xfrm>
                <a:off x="558800" y="992698"/>
                <a:ext cx="8305800" cy="42139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(2)</a:t>
                </a:r>
                <a:r>
                  <a:rPr kumimoji="0" lang="zh-CN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当</a:t>
                </a: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△ABC</a:t>
                </a:r>
                <a:r>
                  <a:rPr kumimoji="0" lang="zh-CN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是钝角三角形时</a:t>
                </a: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,DE</a:t>
                </a:r>
                <a:r>
                  <a:rPr kumimoji="0" lang="zh-CN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与</a:t>
                </a: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CA</a:t>
                </a:r>
                <a:r>
                  <a:rPr kumimoji="0" lang="zh-CN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的延长线相交时</a:t>
                </a: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kumimoji="0" lang="zh-CN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如图</a:t>
                </a: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2,</a:t>
                </a:r>
                <a:endParaRPr kumimoji="0" lang="zh-CN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∵DE</a:t>
                </a:r>
                <a:r>
                  <a:rPr kumimoji="0" lang="zh-CN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是</a:t>
                </a: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</a:t>
                </a:r>
                <a:r>
                  <a:rPr kumimoji="0" lang="zh-CN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的垂直平分线</a:t>
                </a: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,∠AED=40°,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∴∠EAD=50°,</a:t>
                </a:r>
                <a:endParaRPr kumimoji="0" lang="zh-CN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∴∠BAC=130</a:t>
                </a:r>
                <a:r>
                  <a:rPr kumimoji="0" lang="en-US" altLang="zh-CN" sz="36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°,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6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∵</a:t>
                </a: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AB=AC,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∴∠ABC=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zh-CN" altLang="zh-CN" sz="36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kumimoji="0" lang="en-US" altLang="zh-CN" sz="36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kumimoji="0" lang="en-US" altLang="zh-CN" sz="3600" b="1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kumimoji="0" lang="en-US" altLang="zh-CN" sz="3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(180°-∠BAC)=25°.</a:t>
                </a:r>
                <a:endParaRPr kumimoji="0" lang="zh-CN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E49BD6B2-8889-493C-82E4-98F0F1F3ED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800" y="992698"/>
                <a:ext cx="8305800" cy="4213910"/>
              </a:xfrm>
              <a:prstGeom prst="rect">
                <a:avLst/>
              </a:prstGeom>
              <a:blipFill rotWithShape="1">
                <a:blip r:embed="rId2"/>
                <a:stretch>
                  <a:fillRect l="-2276" t="-2171" r="-1175" b="-10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35.jpeg">
            <a:extLst>
              <a:ext uri="{FF2B5EF4-FFF2-40B4-BE49-F238E27FC236}">
                <a16:creationId xmlns:a16="http://schemas.microsoft.com/office/drawing/2014/main" xmlns="" id="{EF5134BA-FBB5-4E19-9782-F20364A6788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591153" y="5004286"/>
            <a:ext cx="4103370" cy="176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363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23D70138-83FF-44C9-A9B5-DF44117A8F4E}"/>
              </a:ext>
            </a:extLst>
          </p:cNvPr>
          <p:cNvSpPr txBox="1"/>
          <p:nvPr/>
        </p:nvSpPr>
        <p:spPr>
          <a:xfrm>
            <a:off x="298450" y="638180"/>
            <a:ext cx="83947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9. 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中高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所在直线和高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所在直线交于点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F,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BF=AC,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的度数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.(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画图解答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831E516B-8C2C-41BB-AEB1-B1861DC26606}"/>
              </a:ext>
            </a:extLst>
          </p:cNvPr>
          <p:cNvSpPr txBox="1"/>
          <p:nvPr/>
        </p:nvSpPr>
        <p:spPr>
          <a:xfrm>
            <a:off x="298450" y="2333685"/>
            <a:ext cx="79248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:(1)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是锐角</a:t>
            </a:r>
            <a:endParaRPr lang="en-US" altLang="zh-CN" sz="36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三角形时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△BDF≌△ADC(ASA),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∴BD=AD,∠ABC=45°;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当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是钝角三角形时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△BDF≌△ADC(ASA),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∴BD=AD,∠ABD=∠DAB=45°,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∠ABC=180°-45°=135°.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36.jpeg">
            <a:extLst>
              <a:ext uri="{FF2B5EF4-FFF2-40B4-BE49-F238E27FC236}">
                <a16:creationId xmlns:a16="http://schemas.microsoft.com/office/drawing/2014/main" xmlns="" id="{2983F91C-076C-4A48-82C0-F502059813D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99635" y="2116455"/>
            <a:ext cx="4355465" cy="223139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7459527C-2976-49BC-AAF9-D63FBD002031}"/>
              </a:ext>
            </a:extLst>
          </p:cNvPr>
          <p:cNvSpPr txBox="1"/>
          <p:nvPr/>
        </p:nvSpPr>
        <p:spPr>
          <a:xfrm>
            <a:off x="603250" y="202788"/>
            <a:ext cx="6261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00B05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三、形状不确定时讨论</a:t>
            </a:r>
            <a:endParaRPr lang="zh-CN" altLang="zh-CN" sz="1100" dirty="0">
              <a:solidFill>
                <a:srgbClr val="00B050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54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课件1" id="{632EFC21-1E52-4E24-8266-A3A951140911}" vid="{16564527-41CE-4FF0-909C-8DA83AE8E9D6}"/>
    </a:ext>
  </a:extLst>
</a:theme>
</file>

<file path=ppt/theme/theme2.xml><?xml version="1.0" encoding="utf-8"?>
<a:theme xmlns:a="http://schemas.openxmlformats.org/drawingml/2006/main" name="1_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课件1" id="{5D18112A-AEF4-4A1D-BB8C-71BEE7DD764D}" vid="{75D266CC-580D-4BF3-A3E6-B0BB2D135213}"/>
    </a:ext>
  </a:extLst>
</a:theme>
</file>

<file path=ppt/theme/theme3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课件1</Template>
  <TotalTime>74</TotalTime>
  <Words>776</Words>
  <Application>Microsoft Office PowerPoint</Application>
  <PresentationFormat>全屏显示(4:3)</PresentationFormat>
  <Paragraphs>56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9</vt:i4>
      </vt:variant>
    </vt:vector>
  </HeadingPairs>
  <TitlesOfParts>
    <vt:vector size="12" baseType="lpstr">
      <vt:lpstr>课件1</vt:lpstr>
      <vt:lpstr>1_课件1</vt:lpstr>
      <vt:lpstr>积分</vt:lpstr>
      <vt:lpstr>第7课时  等腰三角形与分类讨论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第7课时等腰三角形与分类讨论</dc:title>
  <dc:creator>guan qianyi</dc:creator>
  <cp:lastModifiedBy>xb21cn</cp:lastModifiedBy>
  <cp:revision>7</cp:revision>
  <dcterms:created xsi:type="dcterms:W3CDTF">2020-11-28T03:55:43Z</dcterms:created>
  <dcterms:modified xsi:type="dcterms:W3CDTF">2020-11-29T14:05:28Z</dcterms:modified>
</cp:coreProperties>
</file>

<file path=docProps/thumbnail.jpeg>
</file>